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7" r:id="rId3"/>
    <p:sldId id="278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3" r:id="rId20"/>
    <p:sldId id="272" r:id="rId21"/>
    <p:sldId id="279" r:id="rId22"/>
    <p:sldId id="280" r:id="rId23"/>
  </p:sldIdLst>
  <p:sldSz cx="18288000" cy="10287000"/>
  <p:notesSz cx="6858000" cy="9144000"/>
  <p:embeddedFontLst>
    <p:embeddedFont>
      <p:font typeface="Bebas Neue" pitchFamily="2" charset="77"/>
      <p:regular r:id="rId24"/>
    </p:embeddedFont>
    <p:embeddedFont>
      <p:font typeface="Bebas Neue Bold" panose="020B0606020202050201" pitchFamily="34" charset="77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nva Sans" panose="020B0503030501040103" pitchFamily="34" charset="0"/>
      <p:regular r:id="rId30"/>
    </p:embeddedFont>
    <p:embeddedFont>
      <p:font typeface="Gagalin" pitchFamily="2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C3A"/>
    <a:srgbClr val="C51E2E"/>
    <a:srgbClr val="FFD217"/>
    <a:srgbClr val="F68822"/>
    <a:srgbClr val="DE3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 autoAdjust="0"/>
    <p:restoredTop sz="94571" autoAdjust="0"/>
  </p:normalViewPr>
  <p:slideViewPr>
    <p:cSldViewPr>
      <p:cViewPr varScale="1">
        <p:scale>
          <a:sx n="61" d="100"/>
          <a:sy n="61" d="100"/>
        </p:scale>
        <p:origin x="864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840" r="-1284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99365" y="640209"/>
            <a:ext cx="9823641" cy="6907433"/>
          </a:xfrm>
          <a:custGeom>
            <a:avLst/>
            <a:gdLst/>
            <a:ahLst/>
            <a:cxnLst/>
            <a:rect l="l" t="t" r="r" b="b"/>
            <a:pathLst>
              <a:path w="9823641" h="6907433">
                <a:moveTo>
                  <a:pt x="0" y="0"/>
                </a:moveTo>
                <a:lnTo>
                  <a:pt x="9823641" y="0"/>
                </a:lnTo>
                <a:lnTo>
                  <a:pt x="9823641" y="6907433"/>
                </a:lnTo>
                <a:lnTo>
                  <a:pt x="0" y="69074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2655" y="5769738"/>
            <a:ext cx="7307575" cy="4058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Model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mystery</a:t>
            </a:r>
          </a:p>
          <a:p>
            <a:pPr algn="r">
              <a:lnSpc>
                <a:spcPts val="5843"/>
              </a:lnSpc>
            </a:pP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Transform your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thoughts</a:t>
            </a: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 into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designs</a:t>
            </a:r>
          </a:p>
        </p:txBody>
      </p:sp>
      <p:sp>
        <p:nvSpPr>
          <p:cNvPr id="5" name="Freeform 5"/>
          <p:cNvSpPr/>
          <p:nvPr/>
        </p:nvSpPr>
        <p:spPr>
          <a:xfrm>
            <a:off x="12772970" y="5143500"/>
            <a:ext cx="2620353" cy="2558112"/>
          </a:xfrm>
          <a:custGeom>
            <a:avLst/>
            <a:gdLst/>
            <a:ahLst/>
            <a:cxnLst/>
            <a:rect l="l" t="t" r="r" b="b"/>
            <a:pathLst>
              <a:path w="2620353" h="2558112">
                <a:moveTo>
                  <a:pt x="0" y="0"/>
                </a:moveTo>
                <a:lnTo>
                  <a:pt x="2620354" y="0"/>
                </a:lnTo>
                <a:lnTo>
                  <a:pt x="2620354" y="2558112"/>
                </a:lnTo>
                <a:lnTo>
                  <a:pt x="0" y="25581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417919" y="0"/>
            <a:ext cx="2186532" cy="2398911"/>
          </a:xfrm>
          <a:custGeom>
            <a:avLst/>
            <a:gdLst/>
            <a:ahLst/>
            <a:cxnLst/>
            <a:rect l="l" t="t" r="r" b="b"/>
            <a:pathLst>
              <a:path w="2186532" h="2398911">
                <a:moveTo>
                  <a:pt x="0" y="0"/>
                </a:moveTo>
                <a:lnTo>
                  <a:pt x="2186532" y="0"/>
                </a:lnTo>
                <a:lnTo>
                  <a:pt x="2186532" y="2398911"/>
                </a:lnTo>
                <a:lnTo>
                  <a:pt x="0" y="23989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836602" y="4093925"/>
            <a:ext cx="3185298" cy="2460118"/>
          </a:xfrm>
          <a:custGeom>
            <a:avLst/>
            <a:gdLst/>
            <a:ahLst/>
            <a:cxnLst/>
            <a:rect l="l" t="t" r="r" b="b"/>
            <a:pathLst>
              <a:path w="3185298" h="2460118">
                <a:moveTo>
                  <a:pt x="0" y="0"/>
                </a:moveTo>
                <a:lnTo>
                  <a:pt x="3185298" y="0"/>
                </a:lnTo>
                <a:lnTo>
                  <a:pt x="3185298" y="2460119"/>
                </a:lnTo>
                <a:lnTo>
                  <a:pt x="0" y="24601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966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074560" y="2831117"/>
            <a:ext cx="2698411" cy="2492868"/>
            <a:chOff x="0" y="0"/>
            <a:chExt cx="3597881" cy="332382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97881" cy="3323824"/>
            </a:xfrm>
            <a:custGeom>
              <a:avLst/>
              <a:gdLst/>
              <a:ahLst/>
              <a:cxnLst/>
              <a:rect l="l" t="t" r="r" b="b"/>
              <a:pathLst>
                <a:path w="3597881" h="3323824">
                  <a:moveTo>
                    <a:pt x="0" y="0"/>
                  </a:moveTo>
                  <a:lnTo>
                    <a:pt x="3597881" y="0"/>
                  </a:lnTo>
                  <a:lnTo>
                    <a:pt x="3597881" y="3323824"/>
                  </a:lnTo>
                  <a:lnTo>
                    <a:pt x="0" y="33238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rot="1774130">
              <a:off x="500115" y="1120389"/>
              <a:ext cx="1931653" cy="1596882"/>
            </a:xfrm>
            <a:custGeom>
              <a:avLst/>
              <a:gdLst/>
              <a:ahLst/>
              <a:cxnLst/>
              <a:rect l="l" t="t" r="r" b="b"/>
              <a:pathLst>
                <a:path w="1931653" h="1596882">
                  <a:moveTo>
                    <a:pt x="0" y="0"/>
                  </a:moveTo>
                  <a:lnTo>
                    <a:pt x="1931653" y="0"/>
                  </a:lnTo>
                  <a:lnTo>
                    <a:pt x="1931653" y="1596882"/>
                  </a:lnTo>
                  <a:lnTo>
                    <a:pt x="0" y="15968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1757" b="-9206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13923111" y="1504031"/>
            <a:ext cx="2182319" cy="2182319"/>
          </a:xfrm>
          <a:custGeom>
            <a:avLst/>
            <a:gdLst/>
            <a:ahLst/>
            <a:cxnLst/>
            <a:rect l="l" t="t" r="r" b="b"/>
            <a:pathLst>
              <a:path w="2182319" h="2182319">
                <a:moveTo>
                  <a:pt x="0" y="0"/>
                </a:moveTo>
                <a:lnTo>
                  <a:pt x="2182320" y="0"/>
                </a:lnTo>
                <a:lnTo>
                  <a:pt x="2182320" y="2182319"/>
                </a:lnTo>
                <a:lnTo>
                  <a:pt x="0" y="218231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021900" y="2595190"/>
            <a:ext cx="396019" cy="396019"/>
          </a:xfrm>
          <a:custGeom>
            <a:avLst/>
            <a:gdLst/>
            <a:ahLst/>
            <a:cxnLst/>
            <a:rect l="l" t="t" r="r" b="b"/>
            <a:pathLst>
              <a:path w="396019" h="396019">
                <a:moveTo>
                  <a:pt x="0" y="0"/>
                </a:moveTo>
                <a:lnTo>
                  <a:pt x="396019" y="0"/>
                </a:lnTo>
                <a:lnTo>
                  <a:pt x="396019" y="396020"/>
                </a:lnTo>
                <a:lnTo>
                  <a:pt x="0" y="3960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3463898" y="4031814"/>
            <a:ext cx="396019" cy="396019"/>
          </a:xfrm>
          <a:custGeom>
            <a:avLst/>
            <a:gdLst/>
            <a:ahLst/>
            <a:cxnLst/>
            <a:rect l="l" t="t" r="r" b="b"/>
            <a:pathLst>
              <a:path w="396019" h="396019">
                <a:moveTo>
                  <a:pt x="0" y="0"/>
                </a:moveTo>
                <a:lnTo>
                  <a:pt x="396019" y="0"/>
                </a:lnTo>
                <a:lnTo>
                  <a:pt x="396019" y="396019"/>
                </a:lnTo>
                <a:lnTo>
                  <a:pt x="0" y="39601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7135359" y="1255953"/>
            <a:ext cx="2039733" cy="1844794"/>
          </a:xfrm>
          <a:custGeom>
            <a:avLst/>
            <a:gdLst/>
            <a:ahLst/>
            <a:cxnLst/>
            <a:rect l="l" t="t" r="r" b="b"/>
            <a:pathLst>
              <a:path w="2039733" h="1844794">
                <a:moveTo>
                  <a:pt x="0" y="0"/>
                </a:moveTo>
                <a:lnTo>
                  <a:pt x="2039734" y="0"/>
                </a:lnTo>
                <a:lnTo>
                  <a:pt x="2039734" y="1844794"/>
                </a:lnTo>
                <a:lnTo>
                  <a:pt x="0" y="184479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1899841" y="1255953"/>
            <a:ext cx="3115211" cy="3689588"/>
            <a:chOff x="0" y="0"/>
            <a:chExt cx="4153615" cy="49194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153615" cy="4153615"/>
            </a:xfrm>
            <a:custGeom>
              <a:avLst/>
              <a:gdLst/>
              <a:ahLst/>
              <a:cxnLst/>
              <a:rect l="l" t="t" r="r" b="b"/>
              <a:pathLst>
                <a:path w="4153615" h="4153615">
                  <a:moveTo>
                    <a:pt x="0" y="0"/>
                  </a:moveTo>
                  <a:lnTo>
                    <a:pt x="4153615" y="0"/>
                  </a:lnTo>
                  <a:lnTo>
                    <a:pt x="4153615" y="4153615"/>
                  </a:lnTo>
                  <a:lnTo>
                    <a:pt x="0" y="4153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41885" y="4109934"/>
              <a:ext cx="4069845" cy="809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12"/>
                </a:lnSpc>
                <a:spcBef>
                  <a:spcPct val="0"/>
                </a:spcBef>
              </a:pPr>
              <a:r>
                <a:rPr lang="en-US" sz="3580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3580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867228" y="8167470"/>
            <a:ext cx="6578630" cy="166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8"/>
              </a:lnSpc>
            </a:pPr>
            <a:r>
              <a:rPr lang="en-US" sz="3668" spc="183" dirty="0">
                <a:solidFill>
                  <a:srgbClr val="FEFEFE"/>
                </a:solidFill>
                <a:latin typeface="Bebas Neue"/>
              </a:rPr>
              <a:t>Saturday, november 4</a:t>
            </a:r>
          </a:p>
          <a:p>
            <a:pPr algn="ctr">
              <a:lnSpc>
                <a:spcPts val="4402"/>
              </a:lnSpc>
            </a:pPr>
            <a:r>
              <a:rPr lang="en-US" sz="3668" spc="183" dirty="0">
                <a:solidFill>
                  <a:srgbClr val="FEFEFE"/>
                </a:solidFill>
                <a:latin typeface="Bebas Neue"/>
              </a:rPr>
              <a:t> St. Vincent pallotti college of Engineering And Technology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Select the feature, press Delete, and then create a new feature.</a:t>
              </a:r>
              <a:r>
                <a:rPr lang="en-IN" sz="3000" dirty="0">
                  <a:effectLst/>
                </a:rPr>
                <a:t> </a:t>
              </a: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 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7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402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How can you edit a feature?</a:t>
            </a:r>
            <a:r>
              <a:rPr lang="en-IN" sz="4000" dirty="0">
                <a:effectLst/>
              </a:rPr>
              <a:t> </a:t>
            </a: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endParaRPr lang="en-US" sz="4000" spc="183" dirty="0">
              <a:solidFill>
                <a:srgbClr val="00121D"/>
              </a:solidFill>
              <a:latin typeface="Bebas Neue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 Right-click the feature and select Edit Feature.</a:t>
              </a:r>
              <a:r>
                <a:rPr lang="en-IN" sz="3000" dirty="0">
                  <a:effectLst/>
                  <a:latin typeface="Bebas Neue" panose="020B0606020202050201" pitchFamily="34" charset="0"/>
                </a:rPr>
                <a:t> </a:t>
              </a: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 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 Keep clicking Undo until the feature is gone.</a:t>
              </a:r>
              <a:r>
                <a:rPr lang="en-IN" sz="3000" dirty="0">
                  <a:effectLst/>
                  <a:latin typeface="Bebas Neue" panose="020B0606020202050201" pitchFamily="34" charset="0"/>
                </a:rPr>
                <a:t> </a:t>
              </a: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 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endParaRPr lang="en-IN" sz="3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  <a:p>
              <a:pPr algn="ctr"/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 Find the feature in the browser, select Remove, and then create a new feature.</a:t>
              </a:r>
              <a:endParaRPr lang="en-US" sz="3000" spc="183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863A07B-29E0-9647-9874-B4A76BFD3930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Loft</a:t>
              </a:r>
              <a:endParaRPr lang="en-US" sz="2899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8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2078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Which tool is used to create the 3D cone from the 2D sketch?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IN" sz="4000" kern="100" dirty="0">
              <a:effectLst/>
              <a:latin typeface="Bebas Neue" panose="020B0606020202050201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</a:t>
              </a:r>
              <a:endParaRPr lang="en-US" sz="2899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Revolve</a:t>
              </a:r>
              <a:endParaRPr lang="en-US" sz="2899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Sweep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22230A6-311E-684E-A77C-534C6B1AE74A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 the cone shape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9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306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is the first step in creating a traffic cone in Fusion 360?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Apply materials and </a:t>
              </a:r>
              <a:r>
                <a:rPr lang="en-IN" sz="3000" kern="100" dirty="0" err="1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colors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Create a new design or open an existing one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Add a reflective stripe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23AB44F-8C5F-A141-BE83-57E47799B1F1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Shell</a:t>
              </a:r>
              <a:endParaRPr lang="en-US" sz="2899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65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command is used to hollow out a 3D model in Fusion 360, creating a shell with a specified thickness?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Sweep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Pattern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Fillet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86A1C6A-A3B2-1F46-8548-F4A3689E0E53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Mirror</a:t>
              </a:r>
              <a:endParaRPr lang="en-IN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65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Which command is used to apply rounded edges or corners to a 3D model in Fusion 360?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3000" kern="100" dirty="0"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F</a:t>
              </a:r>
              <a:r>
                <a:rPr lang="en-IN" sz="3000" kern="100" dirty="0" err="1"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illet</a:t>
              </a:r>
              <a:endParaRPr lang="en-IN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Sweep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Create Sketch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48265E3-6EF4-B849-BB8C-3F9ADF41D7A4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Combine</a:t>
              </a:r>
              <a:endParaRPr lang="en-IN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262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command is used to duplicate and replicate components, bodies, or features in a linear or circular arrangement?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Pattern</a:t>
              </a:r>
              <a:endParaRPr lang="en-IN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Sweep</a:t>
              </a:r>
              <a:endParaRPr lang="en-IN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T-Spline </a:t>
              </a:r>
              <a:r>
                <a:rPr lang="en-IN" sz="3000" kern="100" dirty="0" err="1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Modeling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B58AB53-B716-0042-AE63-CA33757EDBF4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Pattern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65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which command allows you to rotate a 2D sketch profile around an axis to create a 3D feature?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45305" y="5932045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Revolve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 Loft</a:t>
              </a:r>
              <a:endParaRPr lang="en-IN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C49A528-4CFE-4E4E-885C-537500C5A255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02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Linux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 panose="020B0606020202050201" pitchFamily="34" charset="0"/>
              </a:rPr>
              <a:t>What is Autodesk Fusion 360 designed for?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Windows/MACOS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macOS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Android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07933A4-C2B8-3A40-B492-71FDA28C23F7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 Bold"/>
                </a:rPr>
                <a:t>Edit Sketch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69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2"/>
              </a:lnSpc>
            </a:pPr>
            <a:r>
              <a:rPr lang="en-US" sz="4000" spc="183" dirty="0">
                <a:solidFill>
                  <a:srgbClr val="00121D"/>
                </a:solidFill>
                <a:latin typeface="Bebas Neue Bold"/>
              </a:rPr>
              <a:t>GUESS THE LOGO.</a:t>
            </a:r>
          </a:p>
          <a:p>
            <a:pPr>
              <a:lnSpc>
                <a:spcPts val="4402"/>
              </a:lnSpc>
            </a:pPr>
            <a:endParaRPr lang="en-US" sz="4000" spc="183" dirty="0">
              <a:solidFill>
                <a:srgbClr val="00121D"/>
              </a:solidFill>
              <a:latin typeface="Bebas Neue Bold"/>
            </a:endParaRPr>
          </a:p>
          <a:p>
            <a:pPr>
              <a:lnSpc>
                <a:spcPts val="4402"/>
              </a:lnSpc>
            </a:pPr>
            <a:endParaRPr lang="en-US" sz="4000" spc="183" dirty="0">
              <a:solidFill>
                <a:srgbClr val="00121D"/>
              </a:solidFill>
              <a:latin typeface="Bebas Neue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 Bold"/>
                </a:rPr>
                <a:t>Move/copy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 err="1">
                  <a:solidFill>
                    <a:srgbClr val="00121D"/>
                  </a:solidFill>
                  <a:latin typeface="Bebas Neue Bold"/>
                </a:rPr>
                <a:t>Nevigator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 Bold"/>
                </a:rPr>
                <a:t>Sketch Dimensions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EBAF92D-B751-9840-B8CA-94704A55FBE3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23F727D-8B55-5DDA-B164-5C71177331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4" t="14255" r="15611" b="19031"/>
          <a:stretch/>
        </p:blipFill>
        <p:spPr>
          <a:xfrm>
            <a:off x="1276608" y="4363097"/>
            <a:ext cx="3523992" cy="34952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SOLID CUBE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 16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 Bold"/>
              </a:rPr>
              <a:t>Guess The LOGO.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VIEW CUBE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ROTATING CUBE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NEVIGATION CUBE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1F6AF5B-CE62-E54B-B61A-6AC1C7399F96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AFD2CB2-C26D-3C12-9604-6E1B60FBCC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4533900"/>
            <a:ext cx="5929461" cy="5517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840" r="-1284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2655" y="5769738"/>
            <a:ext cx="7307575" cy="4058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Model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mystery</a:t>
            </a:r>
          </a:p>
          <a:p>
            <a:pPr algn="r">
              <a:lnSpc>
                <a:spcPts val="5843"/>
              </a:lnSpc>
            </a:pP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Transform your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thoughts</a:t>
            </a: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 into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designs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3891560" y="540136"/>
            <a:ext cx="3962400" cy="4676249"/>
            <a:chOff x="0" y="0"/>
            <a:chExt cx="4153615" cy="49194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153615" cy="4153615"/>
            </a:xfrm>
            <a:custGeom>
              <a:avLst/>
              <a:gdLst/>
              <a:ahLst/>
              <a:cxnLst/>
              <a:rect l="l" t="t" r="r" b="b"/>
              <a:pathLst>
                <a:path w="4153615" h="4153615">
                  <a:moveTo>
                    <a:pt x="0" y="0"/>
                  </a:moveTo>
                  <a:lnTo>
                    <a:pt x="4153615" y="0"/>
                  </a:lnTo>
                  <a:lnTo>
                    <a:pt x="4153615" y="4153615"/>
                  </a:lnTo>
                  <a:lnTo>
                    <a:pt x="0" y="4153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41885" y="4109934"/>
              <a:ext cx="4069845" cy="809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12"/>
                </a:lnSpc>
                <a:spcBef>
                  <a:spcPct val="0"/>
                </a:spcBef>
              </a:pPr>
              <a:r>
                <a:rPr lang="en-US" sz="3580" dirty="0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3580" dirty="0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sp>
        <p:nvSpPr>
          <p:cNvPr id="19" name="TextBox 4">
            <a:extLst>
              <a:ext uri="{FF2B5EF4-FFF2-40B4-BE49-F238E27FC236}">
                <a16:creationId xmlns:a16="http://schemas.microsoft.com/office/drawing/2014/main" id="{2335289C-4524-7645-9573-96BB1FAEC51D}"/>
              </a:ext>
            </a:extLst>
          </p:cNvPr>
          <p:cNvSpPr txBox="1"/>
          <p:nvPr/>
        </p:nvSpPr>
        <p:spPr>
          <a:xfrm>
            <a:off x="9285085" y="3835055"/>
            <a:ext cx="7307575" cy="2590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Round 1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Quiz</a:t>
            </a:r>
          </a:p>
        </p:txBody>
      </p:sp>
    </p:spTree>
    <p:extLst>
      <p:ext uri="{BB962C8B-B14F-4D97-AF65-F5344CB8AC3E}">
        <p14:creationId xmlns:p14="http://schemas.microsoft.com/office/powerpoint/2010/main" val="35264616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Create sketch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Match the pairs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6771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17:</a:t>
            </a: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18:</a:t>
            </a: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19:</a:t>
            </a: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20:</a:t>
            </a: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Construct Plain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Split Body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 err="1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Apperance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24E33ED-5126-7245-881F-B183A924D5B4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EAE3F73-AF52-31D3-D0F2-11FA544D7C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2554830"/>
            <a:ext cx="1350452" cy="1643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3F5DC9-4072-DDC7-7BE9-A0579026BE2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3"/>
          <a:stretch/>
        </p:blipFill>
        <p:spPr bwMode="auto">
          <a:xfrm>
            <a:off x="3754428" y="4217745"/>
            <a:ext cx="1350452" cy="161410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6EE9020-6D14-CCC1-B9B4-9BB1E3CE587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12" b="11005"/>
          <a:stretch/>
        </p:blipFill>
        <p:spPr bwMode="auto">
          <a:xfrm>
            <a:off x="3779828" y="6019991"/>
            <a:ext cx="1350452" cy="13058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FFB7CB60-030D-E4F0-4A8F-DEDD7D850895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 b="12860"/>
          <a:stretch/>
        </p:blipFill>
        <p:spPr bwMode="auto">
          <a:xfrm>
            <a:off x="3733801" y="7508362"/>
            <a:ext cx="1469066" cy="150464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840" r="-12840"/>
            </a:stretch>
          </a:blipFill>
        </p:spPr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2335289C-4524-7645-9573-96BB1FAEC51D}"/>
              </a:ext>
            </a:extLst>
          </p:cNvPr>
          <p:cNvSpPr txBox="1"/>
          <p:nvPr/>
        </p:nvSpPr>
        <p:spPr>
          <a:xfrm>
            <a:off x="9638012" y="2553047"/>
            <a:ext cx="7307575" cy="5180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Submit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Quiz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With in 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chemeClr val="bg1"/>
                </a:solidFill>
                <a:latin typeface="Bebas Neue Bold"/>
              </a:rPr>
              <a:t>30 sec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6FD76B-4803-AA4C-9C47-29A2220A4D42}"/>
              </a:ext>
            </a:extLst>
          </p:cNvPr>
          <p:cNvSpPr/>
          <p:nvPr/>
        </p:nvSpPr>
        <p:spPr>
          <a:xfrm>
            <a:off x="2895600" y="2443500"/>
            <a:ext cx="5400000" cy="54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18">
            <a:extLst>
              <a:ext uri="{FF2B5EF4-FFF2-40B4-BE49-F238E27FC236}">
                <a16:creationId xmlns:a16="http://schemas.microsoft.com/office/drawing/2014/main" id="{791D4749-89E8-4044-B18A-080D18021CF3}"/>
              </a:ext>
            </a:extLst>
          </p:cNvPr>
          <p:cNvSpPr txBox="1"/>
          <p:nvPr/>
        </p:nvSpPr>
        <p:spPr>
          <a:xfrm>
            <a:off x="10366957" y="8446218"/>
            <a:ext cx="6578630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8"/>
              </a:lnSpc>
            </a:pPr>
            <a:r>
              <a:rPr lang="en-US" sz="3668" b="1" spc="183" dirty="0">
                <a:solidFill>
                  <a:srgbClr val="FEFEFE"/>
                </a:solidFill>
                <a:latin typeface="Bebas Neue"/>
              </a:rPr>
              <a:t>Otherwise Form will close</a:t>
            </a:r>
          </a:p>
        </p:txBody>
      </p:sp>
    </p:spTree>
    <p:extLst>
      <p:ext uri="{BB962C8B-B14F-4D97-AF65-F5344CB8AC3E}">
        <p14:creationId xmlns:p14="http://schemas.microsoft.com/office/powerpoint/2010/main" val="3308561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>
      <p:transition spd="slow" advClick="0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3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840" r="-1284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2655" y="5769738"/>
            <a:ext cx="7307575" cy="4058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Model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mystery</a:t>
            </a:r>
          </a:p>
          <a:p>
            <a:pPr algn="r">
              <a:lnSpc>
                <a:spcPts val="5843"/>
              </a:lnSpc>
            </a:pP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Transform your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thoughts</a:t>
            </a: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 into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designs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3891560" y="540136"/>
            <a:ext cx="3962400" cy="4676249"/>
            <a:chOff x="0" y="0"/>
            <a:chExt cx="4153615" cy="49194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153615" cy="4153615"/>
            </a:xfrm>
            <a:custGeom>
              <a:avLst/>
              <a:gdLst/>
              <a:ahLst/>
              <a:cxnLst/>
              <a:rect l="l" t="t" r="r" b="b"/>
              <a:pathLst>
                <a:path w="4153615" h="4153615">
                  <a:moveTo>
                    <a:pt x="0" y="0"/>
                  </a:moveTo>
                  <a:lnTo>
                    <a:pt x="4153615" y="0"/>
                  </a:lnTo>
                  <a:lnTo>
                    <a:pt x="4153615" y="4153615"/>
                  </a:lnTo>
                  <a:lnTo>
                    <a:pt x="0" y="4153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41885" y="4109934"/>
              <a:ext cx="4069845" cy="809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12"/>
                </a:lnSpc>
                <a:spcBef>
                  <a:spcPct val="0"/>
                </a:spcBef>
              </a:pPr>
              <a:r>
                <a:rPr lang="en-US" sz="3580" dirty="0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3580" dirty="0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sp>
        <p:nvSpPr>
          <p:cNvPr id="19" name="TextBox 4">
            <a:extLst>
              <a:ext uri="{FF2B5EF4-FFF2-40B4-BE49-F238E27FC236}">
                <a16:creationId xmlns:a16="http://schemas.microsoft.com/office/drawing/2014/main" id="{2335289C-4524-7645-9573-96BB1FAEC51D}"/>
              </a:ext>
            </a:extLst>
          </p:cNvPr>
          <p:cNvSpPr txBox="1"/>
          <p:nvPr/>
        </p:nvSpPr>
        <p:spPr>
          <a:xfrm>
            <a:off x="9285085" y="3835055"/>
            <a:ext cx="7307575" cy="2590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Thank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211824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840" r="-1284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2335289C-4524-7645-9573-96BB1FAEC51D}"/>
              </a:ext>
            </a:extLst>
          </p:cNvPr>
          <p:cNvSpPr txBox="1"/>
          <p:nvPr/>
        </p:nvSpPr>
        <p:spPr>
          <a:xfrm>
            <a:off x="9296400" y="3187442"/>
            <a:ext cx="7307575" cy="3885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Quiz Starts in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60 seconds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8A687F-F57C-034E-B69F-4C54464F5326}"/>
              </a:ext>
            </a:extLst>
          </p:cNvPr>
          <p:cNvSpPr/>
          <p:nvPr/>
        </p:nvSpPr>
        <p:spPr>
          <a:xfrm>
            <a:off x="2531863" y="2400300"/>
            <a:ext cx="5105400" cy="51054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05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29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</a:t>
              </a:r>
              <a:endParaRPr lang="en-US" sz="29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 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692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2"/>
              </a:lnSpc>
            </a:pPr>
            <a:r>
              <a:rPr lang="en-IN" sz="40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Which command is used to create 2D sketches that serve as the foundation for 3D models?</a:t>
            </a:r>
            <a:endParaRPr lang="en-US" sz="4000" spc="183" dirty="0">
              <a:solidFill>
                <a:srgbClr val="00121D"/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Revolve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sz="2900" dirty="0">
                <a:latin typeface="Bebas Neue" panose="020B0606020202050201" pitchFamily="34" charset="0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Create Sketch  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Pattern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D4E111E-4A9C-2549-BAC3-F3313CD272CF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627578"/>
            <a:ext cx="8434215" cy="1926312"/>
            <a:chOff x="0" y="-57150"/>
            <a:chExt cx="2221357" cy="50734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Fillet</a:t>
              </a:r>
              <a:r>
                <a:rPr lang="en-US" sz="2900" dirty="0">
                  <a:solidFill>
                    <a:srgbClr val="00121D"/>
                  </a:solidFill>
                  <a:latin typeface="Canva Sans"/>
                </a:rPr>
                <a:t> 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7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command is used to add or remove material from a 2D sketch to create 3D solid features?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 dirty="0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Create Sketch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</a:t>
              </a:r>
              <a:endParaRPr lang="en-US" sz="29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Loft</a:t>
              </a:r>
              <a:endParaRPr lang="en-US" sz="29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E66DB6C-5296-504A-B4AE-C54E5FF33935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Rendering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7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command is used to simulate the </a:t>
            </a:r>
            <a:r>
              <a:rPr lang="en-IN" sz="4000" kern="100" dirty="0" err="1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behavior</a:t>
            </a: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 of assemblies and mechanisms?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Joint Creation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Sculpting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Draft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9068975-1C29-064B-A116-2F9813041A73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</a:t>
              </a:r>
              <a:endParaRPr lang="en-US" sz="2899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7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Which command is used to create a symmetrical copy of a component or feature?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Combine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Mirror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Sweep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B0989D4-BDE0-3D4B-99AF-A551347FF0C0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.STP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7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file format is commonly used to export a 3D model for 3D printing from Fusion 360?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.OBJ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.IGES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.STL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9646007-F9BD-AD4D-A1D6-AC4CACB46019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Square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7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is the common 2D shape used as the base of a traffic cone sketch in Fusion 360?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Circle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Triangle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Hexagon</a:t>
              </a:r>
              <a:endParaRPr lang="en-US" sz="2899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585F35-2B52-DF4F-884B-7BD0B886AADE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603</Words>
  <Application>Microsoft Macintosh PowerPoint</Application>
  <PresentationFormat>Custom</PresentationFormat>
  <Paragraphs>223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Bebas Neue Bold</vt:lpstr>
      <vt:lpstr>Bebas Neue</vt:lpstr>
      <vt:lpstr>Canva Sans</vt:lpstr>
      <vt:lpstr>Calibri</vt:lpstr>
      <vt:lpstr>Mangal</vt:lpstr>
      <vt:lpstr>Arial</vt:lpstr>
      <vt:lpstr>Gagalin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</dc:title>
  <dc:creator>nupendra waghmare</dc:creator>
  <cp:lastModifiedBy>Saharsh Wadekar</cp:lastModifiedBy>
  <cp:revision>13</cp:revision>
  <dcterms:created xsi:type="dcterms:W3CDTF">2006-08-16T00:00:00Z</dcterms:created>
  <dcterms:modified xsi:type="dcterms:W3CDTF">2023-11-04T03:59:41Z</dcterms:modified>
  <dc:identifier>DAFzItC-6OY</dc:identifier>
</cp:coreProperties>
</file>

<file path=docProps/thumbnail.jpeg>
</file>